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Alice" panose="020B0604020202020204" charset="0"/>
      <p:regular r:id="rId15"/>
    </p:embeddedFont>
    <p:embeddedFont>
      <p:font typeface="Lora" pitchFamily="2" charset="0"/>
      <p:regular r:id="rId16"/>
      <p:bold r:id="rId17"/>
      <p:italic r:id="rId18"/>
      <p:boldItalic r:id="rId19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8963AA-1862-5C0F-5516-986C3C6F3F37}" v="118" dt="2025-11-04T09:15:53.1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C1F32-D07B-48A4-B0DE-6D54588C1BEE}" type="datetimeFigureOut">
              <a:t>04/11/2025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65298-C98C-481A-A521-2F2D38004CA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4738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3.png"/><Relationship Id="rId18" Type="http://schemas.openxmlformats.org/officeDocument/2006/relationships/image" Target="../media/image4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6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Relationship Id="rId14" Type="http://schemas.openxmlformats.org/officeDocument/2006/relationships/image" Target="../media/image4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IA Recruit Tracker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Votre Assistant Intelligent pour le Suivi de Candidatures</a:t>
            </a:r>
            <a:endParaRPr lang="en-US" sz="175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9F86843-71E2-D3AD-ECCF-06C39BC0A7A7}"/>
              </a:ext>
            </a:extLst>
          </p:cNvPr>
          <p:cNvSpPr txBox="1"/>
          <p:nvPr/>
        </p:nvSpPr>
        <p:spPr>
          <a:xfrm>
            <a:off x="12772103" y="7669161"/>
            <a:ext cx="1769806" cy="47194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BF7F720-0C80-4411-7A37-FC52F63D1190}"/>
              </a:ext>
            </a:extLst>
          </p:cNvPr>
          <p:cNvSpPr txBox="1"/>
          <p:nvPr/>
        </p:nvSpPr>
        <p:spPr>
          <a:xfrm>
            <a:off x="12757354" y="7669161"/>
            <a:ext cx="1814051" cy="5161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C4798F1-9CDC-BCC2-92ED-586D2791DBC7}"/>
              </a:ext>
            </a:extLst>
          </p:cNvPr>
          <p:cNvSpPr txBox="1"/>
          <p:nvPr/>
        </p:nvSpPr>
        <p:spPr>
          <a:xfrm>
            <a:off x="6297671" y="4895134"/>
            <a:ext cx="576140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ea typeface="Calibri"/>
                <a:cs typeface="Calibri"/>
              </a:rPr>
              <a:t>MEMBRES DU GROUPE :</a:t>
            </a:r>
            <a:endParaRPr lang="fr-FR" dirty="0"/>
          </a:p>
          <a:p>
            <a:endParaRPr lang="fr-FR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 dirty="0">
                <a:ea typeface="Calibri"/>
                <a:cs typeface="Calibri"/>
              </a:rPr>
              <a:t>TIENDJEU NGALEU Yannick</a:t>
            </a:r>
          </a:p>
          <a:p>
            <a:pPr marL="285750" indent="-285750">
              <a:buFont typeface="Arial"/>
              <a:buChar char="•"/>
            </a:pPr>
            <a:r>
              <a:rPr lang="fr-FR" dirty="0">
                <a:ea typeface="Calibri"/>
                <a:cs typeface="Calibri"/>
              </a:rPr>
              <a:t>SELVA </a:t>
            </a:r>
            <a:r>
              <a:rPr lang="fr-FR" err="1">
                <a:ea typeface="Calibri"/>
                <a:cs typeface="Calibri"/>
              </a:rPr>
              <a:t>Vicram</a:t>
            </a:r>
            <a:endParaRPr lang="fr-FR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9571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Démonstration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4466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7667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7667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976CE4D-6D19-F49A-3E87-AA7E76A103B5}"/>
              </a:ext>
            </a:extLst>
          </p:cNvPr>
          <p:cNvSpPr txBox="1"/>
          <p:nvPr/>
        </p:nvSpPr>
        <p:spPr>
          <a:xfrm>
            <a:off x="12757355" y="7683909"/>
            <a:ext cx="1784554" cy="54569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7220" y="484942"/>
            <a:ext cx="5332571" cy="551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Prochaines Fonctionnalités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" y="1388626"/>
            <a:ext cx="440888" cy="44088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17220" y="2049899"/>
            <a:ext cx="3406140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Application mobile (iOS + Android)</a:t>
            </a:r>
            <a:endParaRPr lang="en-US" sz="17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25333" y="1388626"/>
            <a:ext cx="440888" cy="4408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25333" y="2049899"/>
            <a:ext cx="2204561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Notifications push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7425333" y="2431256"/>
            <a:ext cx="6587847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Nouveaux emails recrutement</a:t>
            </a:r>
            <a:endParaRPr lang="en-US" sz="13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7220" y="3065978"/>
            <a:ext cx="440888" cy="44088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17220" y="3727252"/>
            <a:ext cx="2204561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Intégration calendrier</a:t>
            </a:r>
            <a:endParaRPr lang="en-US" sz="1700" dirty="0"/>
          </a:p>
        </p:txBody>
      </p:sp>
      <p:sp>
        <p:nvSpPr>
          <p:cNvPr id="10" name="Text 5"/>
          <p:cNvSpPr/>
          <p:nvPr/>
        </p:nvSpPr>
        <p:spPr>
          <a:xfrm>
            <a:off x="617220" y="4108609"/>
            <a:ext cx="6587728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Rappels entretiens</a:t>
            </a:r>
            <a:endParaRPr lang="en-US" sz="13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25333" y="3065978"/>
            <a:ext cx="440888" cy="44088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25333" y="3727252"/>
            <a:ext cx="4031575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Réponses automatiques suggérées par IA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7220" y="4743331"/>
            <a:ext cx="440888" cy="44088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7220" y="5404604"/>
            <a:ext cx="2204561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Export PDF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617220" y="5785961"/>
            <a:ext cx="6587728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Rapport de recherche d'emploi</a:t>
            </a:r>
            <a:endParaRPr lang="en-US" sz="13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25333" y="4743331"/>
            <a:ext cx="440888" cy="440888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7425333" y="5404604"/>
            <a:ext cx="3493770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Partage avec mentor/coach carrière</a:t>
            </a:r>
            <a:endParaRPr lang="en-US" sz="170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17220" y="6420683"/>
            <a:ext cx="440888" cy="440888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617220" y="7081957"/>
            <a:ext cx="2204561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Recommandations IA</a:t>
            </a:r>
            <a:endParaRPr lang="en-US" sz="1700" dirty="0"/>
          </a:p>
        </p:txBody>
      </p:sp>
      <p:sp>
        <p:nvSpPr>
          <p:cNvPr id="20" name="Text 11"/>
          <p:cNvSpPr/>
          <p:nvPr/>
        </p:nvSpPr>
        <p:spPr>
          <a:xfrm>
            <a:off x="617220" y="7463314"/>
            <a:ext cx="6587728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Meilleures entreprises</a:t>
            </a:r>
            <a:endParaRPr lang="en-US" sz="1350" dirty="0"/>
          </a:p>
        </p:txBody>
      </p:sp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425333" y="6420683"/>
            <a:ext cx="440888" cy="440888"/>
          </a:xfrm>
          <a:prstGeom prst="rect">
            <a:avLst/>
          </a:prstGeom>
        </p:spPr>
      </p:pic>
      <p:sp>
        <p:nvSpPr>
          <p:cNvPr id="22" name="Text 12"/>
          <p:cNvSpPr/>
          <p:nvPr/>
        </p:nvSpPr>
        <p:spPr>
          <a:xfrm>
            <a:off x="7425333" y="7081957"/>
            <a:ext cx="2223968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Support multi-langues</a:t>
            </a:r>
            <a:endParaRPr lang="en-US" sz="1700" dirty="0"/>
          </a:p>
        </p:txBody>
      </p:sp>
      <p:sp>
        <p:nvSpPr>
          <p:cNvPr id="23" name="Text 13"/>
          <p:cNvSpPr/>
          <p:nvPr/>
        </p:nvSpPr>
        <p:spPr>
          <a:xfrm>
            <a:off x="7425333" y="7463314"/>
            <a:ext cx="6587847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(Anglais, Espagnol...)</a:t>
            </a:r>
            <a:endParaRPr lang="en-US" sz="135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9EA5C5D-E9F9-7FC8-E3F2-12E19A49297A}"/>
              </a:ext>
            </a:extLst>
          </p:cNvPr>
          <p:cNvSpPr txBox="1"/>
          <p:nvPr/>
        </p:nvSpPr>
        <p:spPr>
          <a:xfrm>
            <a:off x="12786851" y="7683910"/>
            <a:ext cx="1814051" cy="48669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DB92728-12A1-8508-38CC-572ABD7C026D}"/>
              </a:ext>
            </a:extLst>
          </p:cNvPr>
          <p:cNvSpPr txBox="1"/>
          <p:nvPr/>
        </p:nvSpPr>
        <p:spPr>
          <a:xfrm>
            <a:off x="12698360" y="7669161"/>
            <a:ext cx="1873045" cy="516193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6591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Le Problème: Le Cauchemar du Chercheur d'Emploi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23636"/>
            <a:ext cx="3664744" cy="2456617"/>
          </a:xfrm>
          <a:prstGeom prst="roundRect">
            <a:avLst>
              <a:gd name="adj" fmla="val 5956"/>
            </a:avLst>
          </a:prstGeom>
          <a:solidFill>
            <a:srgbClr val="FCFBF8"/>
          </a:solidFill>
          <a:ln w="30480">
            <a:solidFill>
              <a:srgbClr val="D6D3C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2423636"/>
            <a:ext cx="121920" cy="2456617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26809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Désorganisation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3171349"/>
            <a:ext cx="30587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Des dizaines de candidatures à gérer, emails noyés dans la boîte professionnelle.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348" y="2423636"/>
            <a:ext cx="3664863" cy="2456617"/>
          </a:xfrm>
          <a:prstGeom prst="roundRect">
            <a:avLst>
              <a:gd name="adj" fmla="val 5956"/>
            </a:avLst>
          </a:prstGeom>
          <a:solidFill>
            <a:srgbClr val="FCFBF8"/>
          </a:solidFill>
          <a:ln w="30480">
            <a:solidFill>
              <a:srgbClr val="D6D3CC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54868" y="2423636"/>
            <a:ext cx="121920" cy="2456617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10" name="Text 7"/>
          <p:cNvSpPr/>
          <p:nvPr/>
        </p:nvSpPr>
        <p:spPr>
          <a:xfrm>
            <a:off x="5034082" y="26809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Manque de Visibilité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034082" y="3171349"/>
            <a:ext cx="30588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Statut inconnu : Où ai-je postulé ? Quelle entreprise ? Quel est l'avancement ?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107067"/>
            <a:ext cx="3664744" cy="2456617"/>
          </a:xfrm>
          <a:prstGeom prst="roundRect">
            <a:avLst>
              <a:gd name="adj" fmla="val 5956"/>
            </a:avLst>
          </a:prstGeom>
          <a:solidFill>
            <a:srgbClr val="FCFBF8"/>
          </a:solidFill>
          <a:ln w="30480">
            <a:solidFill>
              <a:srgbClr val="D6D3CC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63310" y="5107067"/>
            <a:ext cx="121920" cy="2456617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14" name="Text 11"/>
          <p:cNvSpPr/>
          <p:nvPr/>
        </p:nvSpPr>
        <p:spPr>
          <a:xfrm>
            <a:off x="1142524" y="5364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Risque d'Oubli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142524" y="5854779"/>
            <a:ext cx="30587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Risque d'oublier un entretien ou une relance cruciale. Stress et désorganisation permanente.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2232" y="790694"/>
            <a:ext cx="6988135" cy="635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La Solution: IA Recruit Tracker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2232" y="1731764"/>
            <a:ext cx="7719536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 dashboard personnel centralisé qui synchronise et organise automatiquement vos candidatures.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12232" y="2611636"/>
            <a:ext cx="3757970" cy="2637353"/>
          </a:xfrm>
          <a:prstGeom prst="roundRect">
            <a:avLst>
              <a:gd name="adj" fmla="val 1157"/>
            </a:avLst>
          </a:prstGeom>
          <a:solidFill>
            <a:srgbClr val="F0EDE6"/>
          </a:solidFill>
          <a:ln/>
        </p:spPr>
      </p:sp>
      <p:sp>
        <p:nvSpPr>
          <p:cNvPr id="6" name="Shape 3"/>
          <p:cNvSpPr/>
          <p:nvPr/>
        </p:nvSpPr>
        <p:spPr>
          <a:xfrm>
            <a:off x="915710" y="2815114"/>
            <a:ext cx="610433" cy="610433"/>
          </a:xfrm>
          <a:prstGeom prst="roundRect">
            <a:avLst>
              <a:gd name="adj" fmla="val 14978033"/>
            </a:avLst>
          </a:prstGeom>
          <a:solidFill>
            <a:srgbClr val="1B5F39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588" y="2982873"/>
            <a:ext cx="274677" cy="27467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15710" y="3629025"/>
            <a:ext cx="2543651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Dashboard Centralisé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915710" y="4068961"/>
            <a:ext cx="3351014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Visualisez où vous en êtes : Postulé → Entretien → Offre.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4673679" y="2611636"/>
            <a:ext cx="3758089" cy="2637353"/>
          </a:xfrm>
          <a:prstGeom prst="roundRect">
            <a:avLst>
              <a:gd name="adj" fmla="val 1157"/>
            </a:avLst>
          </a:prstGeom>
          <a:solidFill>
            <a:srgbClr val="F0EDE6"/>
          </a:solidFill>
          <a:ln/>
        </p:spPr>
      </p:sp>
      <p:sp>
        <p:nvSpPr>
          <p:cNvPr id="11" name="Shape 7"/>
          <p:cNvSpPr/>
          <p:nvPr/>
        </p:nvSpPr>
        <p:spPr>
          <a:xfrm>
            <a:off x="4877157" y="2815114"/>
            <a:ext cx="610433" cy="610433"/>
          </a:xfrm>
          <a:prstGeom prst="roundRect">
            <a:avLst>
              <a:gd name="adj" fmla="val 14978033"/>
            </a:avLst>
          </a:prstGeom>
          <a:solidFill>
            <a:srgbClr val="1B5F39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45035" y="2982873"/>
            <a:ext cx="274677" cy="27467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877157" y="3629025"/>
            <a:ext cx="2602230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Synchronisation Gmail</a:t>
            </a:r>
            <a:endParaRPr lang="en-US" sz="2000" dirty="0"/>
          </a:p>
        </p:txBody>
      </p:sp>
      <p:sp>
        <p:nvSpPr>
          <p:cNvPr id="14" name="Text 9"/>
          <p:cNvSpPr/>
          <p:nvPr/>
        </p:nvSpPr>
        <p:spPr>
          <a:xfrm>
            <a:off x="4877157" y="4068961"/>
            <a:ext cx="3351133" cy="976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Connectez votre Gmail pour une synchronisation automatique des réponses.</a:t>
            </a: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712232" y="5452467"/>
            <a:ext cx="7719536" cy="1986320"/>
          </a:xfrm>
          <a:prstGeom prst="roundRect">
            <a:avLst>
              <a:gd name="adj" fmla="val 1537"/>
            </a:avLst>
          </a:prstGeom>
          <a:solidFill>
            <a:srgbClr val="F0EDE6"/>
          </a:solidFill>
          <a:ln/>
        </p:spPr>
      </p:sp>
      <p:sp>
        <p:nvSpPr>
          <p:cNvPr id="16" name="Shape 11"/>
          <p:cNvSpPr/>
          <p:nvPr/>
        </p:nvSpPr>
        <p:spPr>
          <a:xfrm>
            <a:off x="915710" y="5655945"/>
            <a:ext cx="610433" cy="610433"/>
          </a:xfrm>
          <a:prstGeom prst="roundRect">
            <a:avLst>
              <a:gd name="adj" fmla="val 14978033"/>
            </a:avLst>
          </a:prstGeom>
          <a:solidFill>
            <a:srgbClr val="1B5F39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3588" y="5823704"/>
            <a:ext cx="274677" cy="274677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15710" y="6469856"/>
            <a:ext cx="2543651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Détection IA</a:t>
            </a:r>
            <a:endParaRPr lang="en-US" sz="2000" dirty="0"/>
          </a:p>
        </p:txBody>
      </p:sp>
      <p:sp>
        <p:nvSpPr>
          <p:cNvPr id="19" name="Text 13"/>
          <p:cNvSpPr/>
          <p:nvPr/>
        </p:nvSpPr>
        <p:spPr>
          <a:xfrm>
            <a:off x="915710" y="6909792"/>
            <a:ext cx="7312581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L'IA lit vos emails, détecte les réponses et crée les fiches de candidature.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62068"/>
            <a:ext cx="84740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Pour Qui ? Nos Utilisateurs Cibles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424476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3884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Étudiants/Diplômés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87882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Recherche de premier emploi, stage, CDI ou alternance.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893" y="3424476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4388406"/>
            <a:ext cx="34379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Chercheurs d'Emploi Actifs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487882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Gérant un volume important de candidatures simultanées.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995" y="3424476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43884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Reconversion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4878824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Personnes en reconversion professionnelle ayant besoin d'organisation.</a:t>
            </a:r>
            <a:endParaRPr lang="en-US" sz="175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A503D62-CB33-8E3C-676D-AA78CBD61182}"/>
              </a:ext>
            </a:extLst>
          </p:cNvPr>
          <p:cNvSpPr txBox="1"/>
          <p:nvPr/>
        </p:nvSpPr>
        <p:spPr>
          <a:xfrm>
            <a:off x="12801600" y="7713406"/>
            <a:ext cx="1755058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2565" y="586264"/>
            <a:ext cx="7651671" cy="1332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Comment ça Marche ? Le Parcours Utilisateur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565" y="2238613"/>
            <a:ext cx="1065967" cy="12792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11653" y="2451735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Connexion Sécurisée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511653" y="2912626"/>
            <a:ext cx="637258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Inscription et connexion Gmail via OAuth.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565" y="3517821"/>
            <a:ext cx="1065967" cy="12792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11653" y="3730942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Analyse IA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511653" y="4191833"/>
            <a:ext cx="637258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L'IA analyse et classe les emails (recrutement vs spam).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2565" y="4797028"/>
            <a:ext cx="1065967" cy="12792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11653" y="5010150"/>
            <a:ext cx="2879169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Extraction Automatique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511653" y="5471041"/>
            <a:ext cx="637258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Extraction de l'entreprise, du poste et de la date.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2565" y="6076236"/>
            <a:ext cx="1065967" cy="156936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11653" y="6289358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Dashboard &amp; Suivi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7511653" y="6750248"/>
            <a:ext cx="6372582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Accès au dashboard pour la vue d'ensemble et la mise à jour des statuts.</a:t>
            </a:r>
            <a:endParaRPr lang="en-US" sz="165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F354AA5-4E12-77AC-4A70-A0B9D24F37B4}"/>
              </a:ext>
            </a:extLst>
          </p:cNvPr>
          <p:cNvSpPr txBox="1"/>
          <p:nvPr/>
        </p:nvSpPr>
        <p:spPr>
          <a:xfrm>
            <a:off x="12757354" y="7698658"/>
            <a:ext cx="1799303" cy="48669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103071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Scénario d'Utilisation: Marie et son Stage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Marie, étudiante, postule à </a:t>
            </a: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30 offres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de stage en développement web via diverses plateformes.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7550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Elle connecte son Gmail à IA Recruit Tracker (OAuth).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17702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L'IA scanne ses emails, détecte </a:t>
            </a: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25 emails de recrutement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et ignore les spams.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32280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Création automatique de 25 fiches candidatures (entreprise + poste).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76500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Son dashboard affiche : 15 en attente, 5 refus, 5 entretiens.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207198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Elle reçoit une nouvelle réponse : l'IA met à jour le statut instantanément. Succès !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881EA96-2B27-81AF-493B-A5284FC1E9F6}"/>
              </a:ext>
            </a:extLst>
          </p:cNvPr>
          <p:cNvSpPr txBox="1"/>
          <p:nvPr/>
        </p:nvSpPr>
        <p:spPr>
          <a:xfrm>
            <a:off x="12698361" y="7639664"/>
            <a:ext cx="1828800" cy="54569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9535"/>
            <a:ext cx="69131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Architecture Technique Clé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42103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CFBF8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511623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5" name="Shape 3"/>
          <p:cNvSpPr/>
          <p:nvPr/>
        </p:nvSpPr>
        <p:spPr>
          <a:xfrm>
            <a:off x="3657540" y="2201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B5F39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1614" y="2406015"/>
            <a:ext cx="272177" cy="27217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Frontend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3599497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Angular 18 + TypeScript pour une interface utilisateur moderne et réactive.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548" y="2542103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CFBF8"/>
          </a:solidFill>
          <a:ln/>
        </p:spPr>
      </p:sp>
      <p:sp>
        <p:nvSpPr>
          <p:cNvPr id="10" name="Shape 7"/>
          <p:cNvSpPr/>
          <p:nvPr/>
        </p:nvSpPr>
        <p:spPr>
          <a:xfrm>
            <a:off x="7428548" y="2511623"/>
            <a:ext cx="6408063" cy="121920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11" name="Shape 8"/>
          <p:cNvSpPr/>
          <p:nvPr/>
        </p:nvSpPr>
        <p:spPr>
          <a:xfrm>
            <a:off x="10292298" y="2201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B5F39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96371" y="2406015"/>
            <a:ext cx="272177" cy="27217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85842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Backend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7685842" y="3599497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FastAPI + Python 3.12 pour une API REST rapide et performante.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793790" y="5149572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CFBF8"/>
          </a:solidFill>
          <a:ln/>
        </p:spPr>
      </p:sp>
      <p:sp>
        <p:nvSpPr>
          <p:cNvPr id="16" name="Shape 12"/>
          <p:cNvSpPr/>
          <p:nvPr/>
        </p:nvSpPr>
        <p:spPr>
          <a:xfrm>
            <a:off x="793790" y="5119092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17" name="Shape 13"/>
          <p:cNvSpPr/>
          <p:nvPr/>
        </p:nvSpPr>
        <p:spPr>
          <a:xfrm>
            <a:off x="3657540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B5F39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61614" y="5013484"/>
            <a:ext cx="272177" cy="272177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051084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Base de Données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1051084" y="6206966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PostgreSQL 14 pour un stockage sécurisé et fiable des données.</a:t>
            </a:r>
            <a:endParaRPr lang="en-US" sz="1750" dirty="0"/>
          </a:p>
        </p:txBody>
      </p:sp>
      <p:sp>
        <p:nvSpPr>
          <p:cNvPr id="21" name="Shape 16"/>
          <p:cNvSpPr/>
          <p:nvPr/>
        </p:nvSpPr>
        <p:spPr>
          <a:xfrm>
            <a:off x="7428548" y="5149572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CFBF8"/>
          </a:solidFill>
          <a:ln/>
        </p:spPr>
      </p:sp>
      <p:sp>
        <p:nvSpPr>
          <p:cNvPr id="22" name="Shape 17"/>
          <p:cNvSpPr/>
          <p:nvPr/>
        </p:nvSpPr>
        <p:spPr>
          <a:xfrm>
            <a:off x="7428548" y="5119092"/>
            <a:ext cx="6408063" cy="121920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23" name="Shape 18"/>
          <p:cNvSpPr/>
          <p:nvPr/>
        </p:nvSpPr>
        <p:spPr>
          <a:xfrm>
            <a:off x="10292298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B5F39"/>
          </a:solidFill>
          <a:ln/>
        </p:spPr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96371" y="5013484"/>
            <a:ext cx="272177" cy="272177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685842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IA/NLP</a:t>
            </a:r>
            <a:endParaRPr lang="en-US" sz="2200" dirty="0"/>
          </a:p>
        </p:txBody>
      </p:sp>
      <p:sp>
        <p:nvSpPr>
          <p:cNvPr id="26" name="Text 20"/>
          <p:cNvSpPr/>
          <p:nvPr/>
        </p:nvSpPr>
        <p:spPr>
          <a:xfrm>
            <a:off x="7685842" y="6206966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Mistral AI + Google Gemini pour la classification et l'extraction intelligente.</a:t>
            </a:r>
            <a:endParaRPr lang="en-US" sz="1750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39D9E88-5F03-BE44-E9FE-9DBBD4C22452}"/>
              </a:ext>
            </a:extLst>
          </p:cNvPr>
          <p:cNvSpPr txBox="1"/>
          <p:nvPr/>
        </p:nvSpPr>
        <p:spPr>
          <a:xfrm>
            <a:off x="12786851" y="7728154"/>
            <a:ext cx="1769806" cy="50144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4260" y="586026"/>
            <a:ext cx="7655481" cy="1328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L'Intelligence Artificielle en Action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44260" y="2233970"/>
            <a:ext cx="765548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L'IA assure une </a:t>
            </a:r>
            <a:r>
              <a:rPr lang="en-US" sz="16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automatisation complète</a:t>
            </a: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pour un gain de temps considérable (plusieurs heures/semaine).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44260" y="3153489"/>
            <a:ext cx="478393" cy="478393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sp>
        <p:nvSpPr>
          <p:cNvPr id="6" name="Text 3"/>
          <p:cNvSpPr/>
          <p:nvPr/>
        </p:nvSpPr>
        <p:spPr>
          <a:xfrm>
            <a:off x="1435298" y="3226475"/>
            <a:ext cx="2667119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Classification d'Emails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435298" y="3686294"/>
            <a:ext cx="6964442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Détecte les emails de recrutement (≥70% confiance) et ignore les spams.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44260" y="4791908"/>
            <a:ext cx="478393" cy="478393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sp>
        <p:nvSpPr>
          <p:cNvPr id="9" name="Text 6"/>
          <p:cNvSpPr/>
          <p:nvPr/>
        </p:nvSpPr>
        <p:spPr>
          <a:xfrm>
            <a:off x="1435298" y="4864894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Extraction Précise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1435298" y="5324713"/>
            <a:ext cx="6964442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Extrait le nom de l'entreprise, le poste proposé et met à jour le statut (entretien, refus, etc.).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744260" y="6430328"/>
            <a:ext cx="478393" cy="478393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sp>
        <p:nvSpPr>
          <p:cNvPr id="12" name="Text 9"/>
          <p:cNvSpPr/>
          <p:nvPr/>
        </p:nvSpPr>
        <p:spPr>
          <a:xfrm>
            <a:off x="1435298" y="6503313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Zéro Saisie Manuelle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1435298" y="6963132"/>
            <a:ext cx="6964442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Toutes les fiches sont créées et mises à jour automatiquement. Aucun oubli n'est possible.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61981"/>
            <a:ext cx="90569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Les Bénéfices Clés pour l'Utilisateur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37736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5+h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900113" y="38695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Gain de Temps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359950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Heures économisées par semaine grâce à l'automatisation.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2837736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100%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231719" y="38695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Organisation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25278" y="4359950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Vue claire et complète sur toutes les candidatures en cours.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56884" y="2837736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🚀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7563326" y="38695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Succès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4359950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Augmentation du taux de réponse et des opportunités saisies.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788491" y="2837736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🧘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10894933" y="38695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Sérénité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88491" y="4359950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Plus de stress de l'oubli, focus sur l'efficacité.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703808"/>
            <a:ext cx="13042821" cy="963811"/>
          </a:xfrm>
          <a:prstGeom prst="roundRect">
            <a:avLst>
              <a:gd name="adj" fmla="val 3530"/>
            </a:avLst>
          </a:prstGeom>
          <a:solidFill>
            <a:srgbClr val="C3EED6"/>
          </a:solidFill>
          <a:ln/>
        </p:spPr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6047899"/>
            <a:ext cx="283488" cy="226814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1530906" y="5987296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Sécurité garantie : Connexion via OAuth 2.0, données cryptées.</a:t>
            </a:r>
            <a:endParaRPr lang="en-US" sz="1750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E1B73C9-662B-22B7-0D86-FB718742DC05}"/>
              </a:ext>
            </a:extLst>
          </p:cNvPr>
          <p:cNvSpPr txBox="1"/>
          <p:nvPr/>
        </p:nvSpPr>
        <p:spPr>
          <a:xfrm>
            <a:off x="12727858" y="7698658"/>
            <a:ext cx="1843548" cy="48669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Personnalisé</PresentationFormat>
  <Paragraphs>0</Paragraphs>
  <Slides>12</Slides>
  <Notes>12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3" baseType="lpstr"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34</cp:revision>
  <dcterms:created xsi:type="dcterms:W3CDTF">2025-11-03T19:20:27Z</dcterms:created>
  <dcterms:modified xsi:type="dcterms:W3CDTF">2025-11-04T09:16:57Z</dcterms:modified>
</cp:coreProperties>
</file>